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64" r:id="rId4"/>
    <p:sldId id="267" r:id="rId5"/>
    <p:sldId id="261" r:id="rId6"/>
    <p:sldId id="257" r:id="rId7"/>
    <p:sldId id="258" r:id="rId8"/>
    <p:sldId id="268" r:id="rId9"/>
    <p:sldId id="269" r:id="rId10"/>
    <p:sldId id="271" r:id="rId11"/>
    <p:sldId id="272" r:id="rId12"/>
    <p:sldId id="270" r:id="rId13"/>
    <p:sldId id="273" r:id="rId14"/>
    <p:sldId id="263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" initials="M" lastIdx="1" clrIdx="0">
    <p:extLst>
      <p:ext uri="{19B8F6BF-5375-455C-9EA6-DF929625EA0E}">
        <p15:presenceInfo xmlns:p15="http://schemas.microsoft.com/office/powerpoint/2012/main" userId="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7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6B572-D8ED-4644-9CA7-2C0D5772AB0A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54A27-D7A3-4762-AF4C-4CC296AF6B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99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https://www.wortwolke24.de/temp/24-11-9189_Lebk%C3%BCchler%20Gartentreff-wortwolke.png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4A27-D7A3-4762-AF4C-4CC296AF6B6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79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https://www.wortwolke24.de/temp/24-11-9189_Lebk%C3%BCchler%20Gartentreff-wortwolke.png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4A27-D7A3-4762-AF4C-4CC296AF6B6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26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https://www.wortwolke24.de/temp/24-11-9189_Lebk%C3%BCchler%20Gartentreff-wortwolke.png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4A27-D7A3-4762-AF4C-4CC296AF6B6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39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https://www.wortwolke24.de/temp/24-11-9189_Lebk%C3%BCchler%20Gartentreff-wortwolke.png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4A27-D7A3-4762-AF4C-4CC296AF6B6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8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https://www.wortwolke24.de/temp/24-11-9189_Lebk%C3%BCchler%20Gartentreff-wortwolke.png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4A27-D7A3-4762-AF4C-4CC296AF6B6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12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https://www.wortwolke24.de/temp/24-11-9189_Lebk%C3%BCchler%20Gartentreff-wortwolke.png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4A27-D7A3-4762-AF4C-4CC296AF6B6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03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95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001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08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32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56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26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22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94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61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47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54AB5-CEC1-4322-A91E-8BEEA19A7C81}" type="datetimeFigureOut">
              <a:rPr lang="de-DE" smtClean="0"/>
              <a:t>21.01.2025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E9CC6-2DC6-4D5C-99FE-C8087CE205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99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dernach-tourismus.de/andernach/die-essbare-stad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ildegardgarten-reith.a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8" y="900502"/>
            <a:ext cx="6406891" cy="42553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08076" y="1577981"/>
            <a:ext cx="4787591" cy="2900363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3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3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3600" b="1" dirty="0" smtClean="0">
                <a:solidFill>
                  <a:srgbClr val="92D050"/>
                </a:solidFill>
              </a:rPr>
              <a:t>Lebküchler </a:t>
            </a:r>
            <a:r>
              <a:rPr lang="de-DE" sz="3600" b="1" dirty="0" smtClean="0">
                <a:solidFill>
                  <a:srgbClr val="92D050"/>
                </a:solidFill>
              </a:rPr>
              <a:t>Garten </a:t>
            </a:r>
            <a:r>
              <a:rPr lang="de-DE" sz="2800" dirty="0" smtClean="0">
                <a:solidFill>
                  <a:srgbClr val="92D050"/>
                </a:solidFill>
              </a:rPr>
              <a:t/>
            </a:r>
            <a:br>
              <a:rPr lang="de-DE" sz="2800" dirty="0" smtClean="0">
                <a:solidFill>
                  <a:srgbClr val="92D050"/>
                </a:solidFill>
              </a:rPr>
            </a:br>
            <a:r>
              <a:rPr lang="de-DE" sz="2800" dirty="0">
                <a:solidFill>
                  <a:srgbClr val="92D050"/>
                </a:solidFill>
              </a:rPr>
              <a:t/>
            </a:r>
            <a:br>
              <a:rPr lang="de-DE" sz="2800" dirty="0">
                <a:solidFill>
                  <a:srgbClr val="92D050"/>
                </a:solidFill>
              </a:rPr>
            </a:b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800" dirty="0">
                <a:solidFill>
                  <a:schemeClr val="bg1">
                    <a:lumMod val="50000"/>
                  </a:schemeClr>
                </a:solidFill>
              </a:rPr>
            </a:b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02728" y="5397500"/>
            <a:ext cx="7823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Vorstellung der Projektidee „ Lebküchler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Garten“ </a:t>
            </a:r>
            <a:endParaRPr lang="de-DE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Todtmoos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am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06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.02.2024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Projektteam: Uli und Leni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Faschian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, Dagmar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Helsby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und Marie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Wolber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619125" y="1500130"/>
            <a:ext cx="1480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Beerengarten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52625"/>
            <a:ext cx="3604020" cy="24026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97" y="2978452"/>
            <a:ext cx="3600000" cy="24030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473726" y="2527086"/>
            <a:ext cx="1248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Obstgarten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19125" y="4355305"/>
            <a:ext cx="17700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://www.wurzelwerk.net/</a:t>
            </a:r>
          </a:p>
        </p:txBody>
      </p:sp>
      <p:sp>
        <p:nvSpPr>
          <p:cNvPr id="19" name="Rechteck 18"/>
          <p:cNvSpPr/>
          <p:nvPr/>
        </p:nvSpPr>
        <p:spPr>
          <a:xfrm>
            <a:off x="4502301" y="5381452"/>
            <a:ext cx="17700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://www.wurzelwerk.net/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973" y="1223167"/>
            <a:ext cx="3059454" cy="2607837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8439150" y="815095"/>
            <a:ext cx="2067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Blühende Sträucher</a:t>
            </a:r>
          </a:p>
        </p:txBody>
      </p:sp>
      <p:sp>
        <p:nvSpPr>
          <p:cNvPr id="25" name="Rechteck 24"/>
          <p:cNvSpPr/>
          <p:nvPr/>
        </p:nvSpPr>
        <p:spPr>
          <a:xfrm>
            <a:off x="8464748" y="3828696"/>
            <a:ext cx="3100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Quelle</a:t>
            </a:r>
            <a:r>
              <a:rPr lang="de-DE" sz="800" dirty="0"/>
              <a:t>: https://garten-von-ehren.imgbolt.de/media/18/6d/10/1677818971/01-syringa-chinensis.jpg/</a:t>
            </a:r>
          </a:p>
        </p:txBody>
      </p:sp>
      <p:sp>
        <p:nvSpPr>
          <p:cNvPr id="26" name="Titel 1"/>
          <p:cNvSpPr txBox="1">
            <a:spLocks/>
          </p:cNvSpPr>
          <p:nvPr/>
        </p:nvSpPr>
        <p:spPr>
          <a:xfrm>
            <a:off x="265254" y="204953"/>
            <a:ext cx="4438651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550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535018" y="1491663"/>
            <a:ext cx="134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Moosgarten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978942"/>
            <a:ext cx="5795214" cy="325980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3785169"/>
            <a:ext cx="4000500" cy="263536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81025" y="525298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://static.express.de/__images/2023/08/28/f3075834-2ed8-47c9-90b1-875a6990214d.jpeg?q=75&amp;q=70&amp;rect=0,156,2845,1600&amp;w=2000&amp;fm=jpeg&amp;s=ac1e74f10b6ddd9c480323deb74b5385</a:t>
            </a:r>
          </a:p>
        </p:txBody>
      </p:sp>
      <p:sp>
        <p:nvSpPr>
          <p:cNvPr id="6" name="Rechteck 5"/>
          <p:cNvSpPr/>
          <p:nvPr/>
        </p:nvSpPr>
        <p:spPr>
          <a:xfrm>
            <a:off x="6924675" y="642053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://www.nahe-natur.com/.cm4all/iproc.php/Moosspirale-Detail.jpg/downsize_1280_0/Moosspirale-Detail.jpg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16" y="369332"/>
            <a:ext cx="3661017" cy="244067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7800975" y="2816159"/>
            <a:ext cx="3848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://www.wasserkunst.gmbh/wp-content/uploads/2021/02/Baumhaus-Bachlauf-GFK-Anlage-Wasserlauf-naturnah-automatische-Bewaesserung-Anlage-System_004.jpg</a:t>
            </a: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265254" y="204953"/>
            <a:ext cx="4438651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32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450574" y="1255504"/>
            <a:ext cx="5157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Tisch und Sitzgelegenheiten für Outdoor-Workshops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5" y="2249912"/>
            <a:ext cx="5400000" cy="2835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52450" y="508491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://traversela.com/uploads/images/ideas-news/Benefits-of-Outdoor-Learning/_1200x630_crop_center-center_82_none/outdoor_learning_3.jpg?mtime=1671033413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37" y="1880749"/>
            <a:ext cx="3319463" cy="248639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7343775" y="4367142"/>
            <a:ext cx="4476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://encrypted-tbn0.gstatic.com/images?q=tbn:ANd9GcQg6SfcX4Kd-nJbGslupRBQ60PXb_ZrPBDLhA&amp;s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265254" y="204953"/>
            <a:ext cx="4438651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040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265254" y="204953"/>
            <a:ext cx="4438651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34931" t="30618" r="5833" b="25678"/>
          <a:stretch/>
        </p:blipFill>
        <p:spPr>
          <a:xfrm>
            <a:off x="499532" y="1752599"/>
            <a:ext cx="11302331" cy="469053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4902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443566"/>
            <a:ext cx="10515600" cy="253470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</a:rPr>
              <a:t>Nächste </a:t>
            </a:r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</a:rPr>
              <a:t>Schritte</a:t>
            </a:r>
            <a:endParaRPr lang="de-DE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49585" y="3978274"/>
            <a:ext cx="10811933" cy="589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chemeClr val="bg1">
                    <a:lumMod val="50000"/>
                  </a:schemeClr>
                </a:solidFill>
              </a:rPr>
              <a:t>Ziel</a:t>
            </a:r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65254" y="204953"/>
            <a:ext cx="5735496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gemeinsamen Umsetzung	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8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35455" y="1018901"/>
            <a:ext cx="6632545" cy="3431179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Programmpunkte</a:t>
            </a:r>
            <a:b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Ziel der Veranstaltung?</a:t>
            </a:r>
            <a:b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Wie wollen wir dieses Ziel erreichen?</a:t>
            </a:r>
            <a:b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Was brauchen die Teilnehmenden um informiert eine Entscheidung zu treffen?</a:t>
            </a:r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9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4896" y="587348"/>
            <a:ext cx="10515600" cy="794808"/>
          </a:xfrm>
        </p:spPr>
        <p:txBody>
          <a:bodyPr>
            <a:normAutofit fontScale="90000"/>
          </a:bodyPr>
          <a:lstStyle/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Von der Idee … </a:t>
            </a:r>
            <a:b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3857" t="18286" r="4571" b="8825"/>
          <a:stretch/>
        </p:blipFill>
        <p:spPr>
          <a:xfrm>
            <a:off x="460967" y="2499359"/>
            <a:ext cx="5018139" cy="224681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20" y="2192109"/>
            <a:ext cx="5364694" cy="255406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67813" y="1878375"/>
            <a:ext cx="363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Beispiel: Essbare Stadt Andernach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367813" y="513890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latin typeface="Arial" panose="020B0604020202020204" pitchFamily="34" charset="0"/>
                <a:hlinkClick r:id="rId4"/>
              </a:rPr>
              <a:t>Webseite: https</a:t>
            </a:r>
            <a:r>
              <a:rPr lang="de-DE" altLang="de-DE" sz="1200" dirty="0">
                <a:latin typeface="Arial" panose="020B0604020202020204" pitchFamily="34" charset="0"/>
                <a:hlinkClick r:id="rId4"/>
              </a:rPr>
              <a:t>://www.andernach-tourismus.de/andernach/die-essbare-stadt</a:t>
            </a:r>
            <a:endParaRPr lang="de-DE" altLang="de-DE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4896" y="587348"/>
            <a:ext cx="10515600" cy="794808"/>
          </a:xfrm>
        </p:spPr>
        <p:txBody>
          <a:bodyPr>
            <a:normAutofit fontScale="90000"/>
          </a:bodyPr>
          <a:lstStyle/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Von der Idee … </a:t>
            </a:r>
            <a:b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0967" y="1949800"/>
            <a:ext cx="58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Beispiel</a:t>
            </a:r>
            <a:r>
              <a:rPr lang="de-DE" dirty="0"/>
              <a:t>: Schau- und Erholungsgarten Hildegard von Bingen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1" y="2479766"/>
            <a:ext cx="4572000" cy="3048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96" y="1648455"/>
            <a:ext cx="4572000" cy="304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0967" y="5809454"/>
            <a:ext cx="12192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Webseite: https://www.hildegardgarten-reith.at/</a:t>
            </a: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hteck 7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874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69" y="1401760"/>
            <a:ext cx="7543800" cy="4562475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265254" y="204953"/>
            <a:ext cx="4438651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01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56564" y="1989666"/>
            <a:ext cx="9144000" cy="2900363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076936" y="517679"/>
            <a:ext cx="74642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			</a:t>
            </a:r>
          </a:p>
          <a:p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E2				J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92" y="3387679"/>
            <a:ext cx="2520000" cy="1673731"/>
          </a:xfrm>
          <a:prstGeom prst="rect">
            <a:avLst/>
          </a:prstGeom>
          <a:ln w="28575">
            <a:noFill/>
          </a:ln>
        </p:spPr>
      </p:pic>
      <p:pic>
        <p:nvPicPr>
          <p:cNvPr id="2050" name="Grafik 20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92" y="1222047"/>
            <a:ext cx="2520000" cy="1673733"/>
          </a:xfrm>
          <a:prstGeom prst="rect">
            <a:avLst/>
          </a:prstGeom>
          <a:ln w="28575">
            <a:noFill/>
          </a:ln>
        </p:spPr>
      </p:pic>
      <p:sp>
        <p:nvSpPr>
          <p:cNvPr id="2053" name="Textfeld 2052"/>
          <p:cNvSpPr txBox="1"/>
          <p:nvPr/>
        </p:nvSpPr>
        <p:spPr>
          <a:xfrm>
            <a:off x="701470" y="5499141"/>
            <a:ext cx="2355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Luftbild: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Flächeneinteilung</a:t>
            </a:r>
          </a:p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Neuer Kurpark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/>
          <a:srcRect l="35973" t="23951" r="36250" b="11605"/>
          <a:stretch/>
        </p:blipFill>
        <p:spPr>
          <a:xfrm>
            <a:off x="696347" y="1152831"/>
            <a:ext cx="3126406" cy="4079960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265254" y="204953"/>
            <a:ext cx="4438651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5" y="1200689"/>
            <a:ext cx="2520000" cy="189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15" y="4830688"/>
            <a:ext cx="2520000" cy="189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926" y="2606431"/>
            <a:ext cx="2520000" cy="18900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56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4517051" y="390499"/>
            <a:ext cx="406352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Start 2025: </a:t>
            </a:r>
          </a:p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Kurpark Stück J als Garten mit ca. 960 m² Bearbeitungsfläche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6041" t="24939" r="41736" b="28148"/>
          <a:stretch/>
        </p:blipFill>
        <p:spPr>
          <a:xfrm>
            <a:off x="4517051" y="1499375"/>
            <a:ext cx="3917335" cy="465183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17051" y="6336756"/>
            <a:ext cx="3541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</a:rPr>
              <a:t>Luftbild: 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Geoportal-Raumordnung BW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265254" y="204953"/>
            <a:ext cx="4438651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20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318085" y="467004"/>
            <a:ext cx="4901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Beete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anlegen ohne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Umgraben (</a:t>
            </a:r>
            <a:r>
              <a:rPr lang="de-DE" b="1" dirty="0" err="1" smtClean="0">
                <a:solidFill>
                  <a:schemeClr val="bg1">
                    <a:lumMod val="50000"/>
                  </a:schemeClr>
                </a:solidFill>
              </a:rPr>
              <a:t>No-Dig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 Methode)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7" y="1261812"/>
            <a:ext cx="5314237" cy="199283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381749" y="4043708"/>
            <a:ext cx="3143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Quelle: https://www.mdr.de/mdr-garten/pflegen/no-dig-beet-vorteile-nachteile-warum-methode-100.html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257" y="1261812"/>
            <a:ext cx="4945593" cy="278189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365287" y="3254651"/>
            <a:ext cx="426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Quelle: https://www.mdr.de/mdr-garten/pflegen/no-dig-beet-vorteile-nachteile-warum-methode-100.html</a:t>
            </a:r>
          </a:p>
        </p:txBody>
      </p:sp>
      <p:sp>
        <p:nvSpPr>
          <p:cNvPr id="19" name="Rechteck 18"/>
          <p:cNvSpPr/>
          <p:nvPr/>
        </p:nvSpPr>
        <p:spPr>
          <a:xfrm>
            <a:off x="2411686" y="3781856"/>
            <a:ext cx="1932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Weidenhochbeete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 r="26711" b="23040"/>
          <a:stretch/>
        </p:blipFill>
        <p:spPr>
          <a:xfrm>
            <a:off x="1734209" y="4248150"/>
            <a:ext cx="3600000" cy="208453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677059" y="6371088"/>
            <a:ext cx="34323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Quelle bearbeitet: </a:t>
            </a:r>
            <a:r>
              <a:rPr lang="de-DE" sz="800" dirty="0"/>
              <a:t>https://www.naturgut-lippenbauer.at/weidenhochbeete//</a:t>
            </a: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265254" y="204953"/>
            <a:ext cx="4438651" cy="7948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24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65254" y="3378370"/>
            <a:ext cx="2235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Anbau in Mischkultur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9" y="3855424"/>
            <a:ext cx="3600000" cy="240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65254" y="6293824"/>
            <a:ext cx="3868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Quelle: https</a:t>
            </a:r>
            <a:r>
              <a:rPr lang="de-DE" sz="800" dirty="0"/>
              <a:t>://www.wurzelwerk.net/gemuesegarten/pflanzplan-erstellen/mischkultur/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80" y="3855424"/>
            <a:ext cx="3468545" cy="231066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741034" y="6186102"/>
            <a:ext cx="53351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Quelle</a:t>
            </a:r>
            <a:r>
              <a:rPr lang="de-DE" sz="800" dirty="0"/>
              <a:t>: https://www.nabu.de/imperia/md/nabu/images/sonstiges/exklusiv/171012-nabu-hochbeet-brigitte-kleinod-1.jpeg</a:t>
            </a:r>
          </a:p>
        </p:txBody>
      </p:sp>
      <p:sp>
        <p:nvSpPr>
          <p:cNvPr id="23" name="Rechteck 22"/>
          <p:cNvSpPr/>
          <p:nvPr/>
        </p:nvSpPr>
        <p:spPr>
          <a:xfrm>
            <a:off x="6732731" y="3378370"/>
            <a:ext cx="3563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Anbau von Kräutern und Blumen</a:t>
            </a:r>
          </a:p>
        </p:txBody>
      </p:sp>
      <p:sp>
        <p:nvSpPr>
          <p:cNvPr id="24" name="Rechteck 23"/>
          <p:cNvSpPr/>
          <p:nvPr/>
        </p:nvSpPr>
        <p:spPr>
          <a:xfrm>
            <a:off x="3470393" y="143301"/>
            <a:ext cx="1527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Kräuterspirale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419735" y="2983050"/>
            <a:ext cx="2412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Quelle</a:t>
            </a:r>
            <a:r>
              <a:rPr lang="de-DE" sz="800" dirty="0"/>
              <a:t>: https://kraeuterei-oldenburg.de/wp-content/uploads/2019/11/kraeuterspirale-1.jpg/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52" y="551033"/>
            <a:ext cx="3600000" cy="2393617"/>
          </a:xfrm>
          <a:prstGeom prst="rect">
            <a:avLst/>
          </a:prstGeom>
        </p:spPr>
      </p:pic>
      <p:sp>
        <p:nvSpPr>
          <p:cNvPr id="27" name="Titel 1"/>
          <p:cNvSpPr txBox="1">
            <a:spLocks/>
          </p:cNvSpPr>
          <p:nvPr/>
        </p:nvSpPr>
        <p:spPr>
          <a:xfrm>
            <a:off x="265254" y="204953"/>
            <a:ext cx="2716071" cy="12142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… zur ersten Planung …	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0" y="0"/>
            <a:ext cx="19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Lebküchler </a:t>
            </a:r>
            <a:r>
              <a:rPr lang="de-DE" b="1" dirty="0" smtClean="0">
                <a:solidFill>
                  <a:srgbClr val="92D050"/>
                </a:solidFill>
              </a:rPr>
              <a:t>Garten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0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Microsoft Office PowerPoint</Application>
  <PresentationFormat>Breitbild</PresentationFormat>
  <Paragraphs>89</Paragraphs>
  <Slides>14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   Lebküchler Garten     </vt:lpstr>
      <vt:lpstr>Programmpunkte  Ziel der Veranstaltung? Wie wollen wir dieses Ziel erreichen? Was brauchen die Teilnehmenden um informiert eine Entscheidung zu treffen?   </vt:lpstr>
      <vt:lpstr>Von der Idee …     </vt:lpstr>
      <vt:lpstr>Von der Idee …     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LebküchlerGarten  KurparkGarten  GenerationenGarten  GemeinschaftsGarten</dc:title>
  <dc:creator>Marie</dc:creator>
  <cp:lastModifiedBy>Marie</cp:lastModifiedBy>
  <cp:revision>74</cp:revision>
  <dcterms:created xsi:type="dcterms:W3CDTF">2024-09-22T18:48:51Z</dcterms:created>
  <dcterms:modified xsi:type="dcterms:W3CDTF">2025-01-21T21:26:54Z</dcterms:modified>
</cp:coreProperties>
</file>